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96" r:id="rId3"/>
    <p:sldId id="298" r:id="rId4"/>
    <p:sldId id="261" r:id="rId5"/>
    <p:sldId id="262" r:id="rId6"/>
    <p:sldId id="297" r:id="rId7"/>
    <p:sldId id="263" r:id="rId8"/>
    <p:sldId id="271" r:id="rId9"/>
    <p:sldId id="274" r:id="rId10"/>
    <p:sldId id="266" r:id="rId11"/>
    <p:sldId id="289" r:id="rId12"/>
    <p:sldId id="275" r:id="rId13"/>
    <p:sldId id="285" r:id="rId14"/>
    <p:sldId id="277" r:id="rId15"/>
    <p:sldId id="286" r:id="rId16"/>
    <p:sldId id="299" r:id="rId17"/>
    <p:sldId id="300" r:id="rId18"/>
    <p:sldId id="279" r:id="rId19"/>
    <p:sldId id="291" r:id="rId20"/>
    <p:sldId id="280" r:id="rId21"/>
    <p:sldId id="281" r:id="rId22"/>
    <p:sldId id="290" r:id="rId23"/>
    <p:sldId id="301" r:id="rId24"/>
    <p:sldId id="302" r:id="rId25"/>
    <p:sldId id="287" r:id="rId26"/>
    <p:sldId id="283" r:id="rId27"/>
    <p:sldId id="293" r:id="rId28"/>
    <p:sldId id="303" r:id="rId29"/>
    <p:sldId id="304" r:id="rId30"/>
    <p:sldId id="288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85A1E68-F62B-B148-95A9-70F9B1ABF11F}">
          <p14:sldIdLst>
            <p14:sldId id="256"/>
          </p14:sldIdLst>
        </p14:section>
        <p14:section name="Social Media" id="{D2EC8494-D9B1-D84A-879A-9F8A6241C8A9}">
          <p14:sldIdLst>
            <p14:sldId id="296"/>
            <p14:sldId id="298"/>
            <p14:sldId id="261"/>
            <p14:sldId id="262"/>
            <p14:sldId id="297"/>
            <p14:sldId id="263"/>
            <p14:sldId id="271"/>
            <p14:sldId id="274"/>
            <p14:sldId id="266"/>
            <p14:sldId id="289"/>
            <p14:sldId id="275"/>
            <p14:sldId id="285"/>
            <p14:sldId id="277"/>
            <p14:sldId id="286"/>
            <p14:sldId id="299"/>
          </p14:sldIdLst>
        </p14:section>
        <p14:section name="Personal Webpage" id="{9B135F0E-8611-A841-8E88-D0C7113A7508}">
          <p14:sldIdLst>
            <p14:sldId id="300"/>
            <p14:sldId id="279"/>
            <p14:sldId id="291"/>
            <p14:sldId id="280"/>
            <p14:sldId id="281"/>
            <p14:sldId id="290"/>
            <p14:sldId id="301"/>
          </p14:sldIdLst>
        </p14:section>
        <p14:section name="Find Community" id="{9900707B-DF0C-D340-8389-AA8525D6E379}">
          <p14:sldIdLst>
            <p14:sldId id="302"/>
            <p14:sldId id="287"/>
            <p14:sldId id="283"/>
            <p14:sldId id="293"/>
            <p14:sldId id="303"/>
          </p14:sldIdLst>
        </p14:section>
        <p14:section name="Conclusions" id="{013A61CD-9C51-1545-A249-3D307EBBCB39}">
          <p14:sldIdLst>
            <p14:sldId id="304"/>
            <p14:sldId id="288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F4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88122" autoAdjust="0"/>
  </p:normalViewPr>
  <p:slideViewPr>
    <p:cSldViewPr snapToGrid="0" snapToObjects="1">
      <p:cViewPr varScale="1">
        <p:scale>
          <a:sx n="106" d="100"/>
          <a:sy n="106" d="100"/>
        </p:scale>
        <p:origin x="100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4/12/17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4/12/17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discovered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</a:t>
            </a:r>
            <a:r>
              <a:rPr lang="en-US" baseline="0" dirty="0"/>
              <a:t>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3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</a:t>
            </a:r>
            <a:r>
              <a:rPr lang="en-US" baseline="0" dirty="0"/>
              <a:t>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88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3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5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57600" y="2677366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431183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2040869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657600" y="431881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2695223" y="4646869"/>
            <a:ext cx="68015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joeystan@uga.edu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36037" y="1549337"/>
            <a:ext cx="105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Thank You!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cholar.google.com/scholar?hl=en&amp;q=American+English:+dialects+and+variation&amp;btnG=&amp;as_sdt=1,11&amp;as_sdtp=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amuelcrane.com/" TargetMode="External"/><Relationship Id="rId4" Type="http://schemas.openxmlformats.org/officeDocument/2006/relationships/hyperlink" Target="http://rochelleterman.com/" TargetMode="External"/><Relationship Id="rId5" Type="http://schemas.openxmlformats.org/officeDocument/2006/relationships/hyperlink" Target="http://www.wix.com/website-template/view/html/1596" TargetMode="External"/><Relationship Id="rId6" Type="http://schemas.openxmlformats.org/officeDocument/2006/relationships/image" Target="../media/image32.png"/><Relationship Id="rId7" Type="http://schemas.microsoft.com/office/2007/relationships/hdphoto" Target="../media/hdphoto4.wdp"/><Relationship Id="rId8" Type="http://schemas.openxmlformats.org/officeDocument/2006/relationships/image" Target="../media/image33.png"/><Relationship Id="rId9" Type="http://schemas.microsoft.com/office/2007/relationships/hdphoto" Target="../media/hdphoto5.wdp"/><Relationship Id="rId10" Type="http://schemas.openxmlformats.org/officeDocument/2006/relationships/image" Target="../media/image3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hmedmoustafa.com/" TargetMode="External"/><Relationship Id="rId4" Type="http://schemas.openxmlformats.org/officeDocument/2006/relationships/image" Target="../media/image21.tiff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nalytics.google.com/analytics/web/#report/defaultid/a86802921w129097126p13285113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Brand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professionalization workshop for grad students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2521" y="2937849"/>
            <a:ext cx="8526959" cy="11387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DigiLab Reasearch Assistant</a:t>
            </a: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joeystan@uga.edu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2521" y="4393860"/>
            <a:ext cx="8526959" cy="4924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April 13, 2016</a:t>
            </a: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demonstration with </a:t>
            </a:r>
            <a:r>
              <a:rPr lang="en-US" dirty="0">
                <a:hlinkClick r:id="rId2"/>
              </a:rPr>
              <a:t>“American English: dialects and variation”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automated</a:t>
            </a:r>
          </a:p>
          <a:p>
            <a:pPr lvl="1"/>
            <a:r>
              <a:rPr lang="en-US" dirty="0"/>
              <a:t>dirty data</a:t>
            </a:r>
          </a:p>
          <a:p>
            <a:pPr lvl="1"/>
            <a:r>
              <a:rPr lang="en-US" dirty="0"/>
              <a:t>always double check metadata</a:t>
            </a:r>
          </a:p>
          <a:p>
            <a:endParaRPr lang="en-US" dirty="0"/>
          </a:p>
          <a:p>
            <a:r>
              <a:rPr lang="en-US" dirty="0"/>
              <a:t>questionable citation counter</a:t>
            </a:r>
          </a:p>
          <a:p>
            <a:pPr lvl="1"/>
            <a:r>
              <a:rPr lang="en-US" dirty="0"/>
              <a:t>pulled from any source</a:t>
            </a:r>
          </a:p>
          <a:p>
            <a:pPr lvl="1"/>
            <a:r>
              <a:rPr lang="en-US" dirty="0"/>
              <a:t>easy to inflate with fake publications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Scholar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794"/>
            <a:ext cx="792928" cy="792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57" y="1571959"/>
            <a:ext cx="4505882" cy="47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r>
              <a:rPr lang="en-US"/>
              <a:t>a non-profit that helps scientists learn where their research is being cited, shared, saved and more</a:t>
            </a:r>
          </a:p>
          <a:p>
            <a:endParaRPr lang="en-US"/>
          </a:p>
          <a:p>
            <a:r>
              <a:rPr lang="en-US"/>
              <a:t>links all your other accounts together</a:t>
            </a:r>
          </a:p>
          <a:p>
            <a:endParaRPr lang="en-US"/>
          </a:p>
          <a:p>
            <a:r>
              <a:rPr lang="en-US"/>
              <a:t>tracks who cites, mentions, reads you</a:t>
            </a:r>
          </a:p>
          <a:p>
            <a:endParaRPr lang="en-US" dirty="0"/>
          </a:p>
          <a:p>
            <a:r>
              <a:rPr lang="en-US" dirty="0"/>
              <a:t>$10/month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3399"/>
            <a:ext cx="813323" cy="8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1673018"/>
          </a:xfrm>
        </p:spPr>
        <p:txBody>
          <a:bodyPr numCol="3"/>
          <a:lstStyle/>
          <a:p>
            <a:r>
              <a:rPr lang="en-US" dirty="0"/>
              <a:t>Mendeley</a:t>
            </a:r>
          </a:p>
          <a:p>
            <a:pPr lvl="1"/>
            <a:r>
              <a:rPr lang="en-US" dirty="0"/>
              <a:t>Small, but focused community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Zotero</a:t>
            </a:r>
          </a:p>
          <a:p>
            <a:pPr lvl="1"/>
            <a:r>
              <a:rPr lang="en-US" dirty="0"/>
              <a:t>Mostly citation management</a:t>
            </a:r>
          </a:p>
          <a:p>
            <a:pPr lvl="1"/>
            <a:r>
              <a:rPr lang="en-US" dirty="0"/>
              <a:t>some networking</a:t>
            </a:r>
          </a:p>
          <a:p>
            <a:pPr lvl="1"/>
            <a:endParaRPr lang="en-US" dirty="0"/>
          </a:p>
          <a:p>
            <a:r>
              <a:rPr lang="en-US" dirty="0"/>
              <a:t>LinkedIn</a:t>
            </a:r>
          </a:p>
          <a:p>
            <a:pPr lvl="1"/>
            <a:r>
              <a:rPr lang="en-US" dirty="0"/>
              <a:t>Just make a strong, low-maintenance profile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26" y="3017640"/>
            <a:ext cx="2862072" cy="286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224" y="3017640"/>
            <a:ext cx="2862072" cy="2862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4" y="2990208"/>
            <a:ext cx="2916936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534444"/>
          </a:xfrm>
        </p:spPr>
        <p:txBody>
          <a:bodyPr numCol="3"/>
          <a:lstStyle/>
          <a:p>
            <a:r>
              <a:rPr lang="en-US" dirty="0"/>
              <a:t>Data repositories</a:t>
            </a:r>
          </a:p>
          <a:p>
            <a:endParaRPr lang="en-US" dirty="0"/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r>
              <a:rPr lang="en-US" dirty="0"/>
              <a:t>Slideshows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3" y="2813715"/>
            <a:ext cx="4004441" cy="160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2" y="4220142"/>
            <a:ext cx="3016803" cy="1686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5" y="1968433"/>
            <a:ext cx="3379078" cy="1024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019729" y="2036119"/>
            <a:ext cx="1193924" cy="1193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601" y="1812166"/>
            <a:ext cx="2003097" cy="20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546618" cy="4779256"/>
          </a:xfrm>
        </p:spPr>
        <p:txBody>
          <a:bodyPr/>
          <a:lstStyle/>
          <a:p>
            <a:r>
              <a:rPr lang="en-US" dirty="0"/>
              <a:t>many profiles to maintain</a:t>
            </a:r>
          </a:p>
          <a:p>
            <a:endParaRPr lang="en-US" dirty="0"/>
          </a:p>
          <a:p>
            <a:r>
              <a:rPr lang="en-US" dirty="0"/>
              <a:t>information silos</a:t>
            </a:r>
          </a:p>
          <a:p>
            <a:pPr lvl="1"/>
            <a:r>
              <a:rPr lang="en-US" dirty="0"/>
              <a:t>can’t easily get info back from them</a:t>
            </a:r>
          </a:p>
          <a:p>
            <a:pPr lvl="1"/>
            <a:r>
              <a:rPr lang="en-US" dirty="0"/>
              <a:t>sites don’t talk to each other</a:t>
            </a:r>
          </a:p>
          <a:p>
            <a:endParaRPr lang="en-US" dirty="0"/>
          </a:p>
          <a:p>
            <a:r>
              <a:rPr lang="en-US" dirty="0"/>
              <a:t>possible solution</a:t>
            </a:r>
          </a:p>
          <a:p>
            <a:pPr lvl="1"/>
            <a:r>
              <a:rPr lang="en-US" dirty="0"/>
              <a:t>main page: full profile</a:t>
            </a:r>
          </a:p>
          <a:p>
            <a:pPr lvl="1"/>
            <a:r>
              <a:rPr lang="en-US" dirty="0"/>
              <a:t>other pages</a:t>
            </a:r>
          </a:p>
          <a:p>
            <a:endParaRPr lang="en-US" dirty="0"/>
          </a:p>
          <a:p>
            <a:r>
              <a:rPr lang="en-US" dirty="0"/>
              <a:t>later: what should be your main page?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Fatigue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63" y="2069419"/>
            <a:ext cx="594421" cy="5944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99" y="1960642"/>
            <a:ext cx="617049" cy="5787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39" y="2154504"/>
            <a:ext cx="517154" cy="5171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718" y="4057263"/>
            <a:ext cx="740415" cy="7404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174" y="4907212"/>
            <a:ext cx="740415" cy="7404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701" y="4936160"/>
            <a:ext cx="740415" cy="7404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311" y="3975702"/>
            <a:ext cx="740415" cy="7404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000" y="4501802"/>
            <a:ext cx="342314" cy="3423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44" y="4708951"/>
            <a:ext cx="355345" cy="3332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366" y="4501802"/>
            <a:ext cx="297817" cy="2978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08" y="4675671"/>
            <a:ext cx="342314" cy="34231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52" y="4882820"/>
            <a:ext cx="355345" cy="33327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574" y="4675671"/>
            <a:ext cx="297817" cy="29781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46" y="5448087"/>
            <a:ext cx="342314" cy="34231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390" y="5655236"/>
            <a:ext cx="355345" cy="3332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512" y="5448087"/>
            <a:ext cx="297817" cy="29781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750" y="5478181"/>
            <a:ext cx="342314" cy="34231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994" y="5685330"/>
            <a:ext cx="355345" cy="333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116" y="5478181"/>
            <a:ext cx="297817" cy="2978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33" y="2332253"/>
            <a:ext cx="594421" cy="5944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12" y="1715171"/>
            <a:ext cx="594421" cy="59442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423" y="1604037"/>
            <a:ext cx="517154" cy="51715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933" y="2304320"/>
            <a:ext cx="517154" cy="5171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778" y="1381918"/>
            <a:ext cx="617049" cy="57872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02" y="1395429"/>
            <a:ext cx="617049" cy="578724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52" idx="3"/>
          </p:cNvCxnSpPr>
          <p:nvPr/>
        </p:nvCxnSpPr>
        <p:spPr>
          <a:xfrm flipV="1">
            <a:off x="7096133" y="4222383"/>
            <a:ext cx="800185" cy="20508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934511" y="4385359"/>
            <a:ext cx="426970" cy="5613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318" y="2713970"/>
            <a:ext cx="1963056" cy="196305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flipH="1" flipV="1">
            <a:off x="9526877" y="4345909"/>
            <a:ext cx="348780" cy="62758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9859375" y="3933497"/>
            <a:ext cx="1085653" cy="25639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112" y="1294120"/>
            <a:ext cx="4010393" cy="477925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/>
          <a:srcRect l="38735" t="-2252" r="15771"/>
          <a:stretch/>
        </p:blipFill>
        <p:spPr>
          <a:xfrm>
            <a:off x="7611731" y="1130870"/>
            <a:ext cx="3951074" cy="49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232701" cy="4779256"/>
          </a:xfrm>
        </p:spPr>
        <p:txBody>
          <a:bodyPr/>
          <a:lstStyle/>
          <a:p>
            <a:r>
              <a:rPr lang="en-US" dirty="0"/>
              <a:t>permanent identifiers for researchers</a:t>
            </a:r>
          </a:p>
          <a:p>
            <a:pPr lvl="1"/>
            <a:r>
              <a:rPr lang="mr-IN"/>
              <a:t>orcid.org/0000-0002-9185-0048</a:t>
            </a:r>
            <a:endParaRPr lang="en-US" dirty="0"/>
          </a:p>
          <a:p>
            <a:endParaRPr lang="en-US" dirty="0"/>
          </a:p>
          <a:p>
            <a:r>
              <a:rPr lang="en-US" dirty="0"/>
              <a:t>help people know it’s you</a:t>
            </a:r>
          </a:p>
          <a:p>
            <a:pPr lvl="1"/>
            <a:r>
              <a:rPr lang="en-US" dirty="0"/>
              <a:t>similar name in your field</a:t>
            </a:r>
          </a:p>
          <a:p>
            <a:pPr lvl="1"/>
            <a:r>
              <a:rPr lang="en-US" dirty="0"/>
              <a:t>common last name</a:t>
            </a:r>
          </a:p>
          <a:p>
            <a:pPr lvl="1"/>
            <a:r>
              <a:rPr lang="en-US" dirty="0"/>
              <a:t>changed name</a:t>
            </a:r>
          </a:p>
          <a:p>
            <a:pPr lvl="1"/>
            <a:endParaRPr lang="en-US" dirty="0"/>
          </a:p>
          <a:p>
            <a:r>
              <a:rPr lang="en-US" dirty="0"/>
              <a:t>some sites connect with your ORCID record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01" y="1117978"/>
            <a:ext cx="6108602" cy="5312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9" y="1346908"/>
            <a:ext cx="5397165" cy="4718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01" y="1128662"/>
            <a:ext cx="6134171" cy="53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/>
              <a:t>social media</a:t>
            </a:r>
          </a:p>
          <a:p>
            <a:pPr lvl="1"/>
            <a:r>
              <a:rPr lang="en-US"/>
              <a:t>Academia.edu</a:t>
            </a:r>
          </a:p>
          <a:p>
            <a:pPr lvl="1"/>
            <a:r>
              <a:rPr lang="en-US"/>
              <a:t>ResearchGate</a:t>
            </a:r>
          </a:p>
          <a:p>
            <a:pPr lvl="1"/>
            <a:r>
              <a:rPr lang="en-US"/>
              <a:t>GoogleScholar</a:t>
            </a:r>
          </a:p>
          <a:p>
            <a:pPr lvl="1"/>
            <a:r>
              <a:rPr lang="en-US"/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Academia.edu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GoogleScholar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personal webpage</a:t>
            </a:r>
          </a:p>
          <a:p>
            <a:pPr lvl="1"/>
            <a:r>
              <a:rPr lang="en-US"/>
              <a:t>website builders</a:t>
            </a:r>
          </a:p>
          <a:p>
            <a:pPr lvl="1"/>
            <a:r>
              <a:rPr lang="en-US"/>
              <a:t>build from scratch</a:t>
            </a:r>
          </a:p>
          <a:p>
            <a:pPr lvl="1"/>
            <a:r>
              <a:rPr lang="en-US"/>
              <a:t>what to include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some basics</a:t>
            </a:r>
          </a:p>
          <a:p>
            <a:pPr lvl="1"/>
            <a:r>
              <a:rPr lang="en-US" dirty="0"/>
              <a:t>servers and hosting</a:t>
            </a:r>
          </a:p>
          <a:p>
            <a:pPr lvl="1"/>
            <a:r>
              <a:rPr lang="en-US" dirty="0"/>
              <a:t>cost (in money or skills)</a:t>
            </a:r>
          </a:p>
          <a:p>
            <a:pPr lvl="2"/>
            <a:r>
              <a:rPr lang="en-US" dirty="0"/>
              <a:t>formatting, themes, design</a:t>
            </a:r>
          </a:p>
          <a:p>
            <a:pPr lvl="2"/>
            <a:r>
              <a:rPr lang="en-US" dirty="0"/>
              <a:t>googleability (”SEO”)</a:t>
            </a:r>
          </a:p>
          <a:p>
            <a:endParaRPr lang="en-US" dirty="0"/>
          </a:p>
          <a:p>
            <a:r>
              <a:rPr lang="en-US" dirty="0"/>
              <a:t>don’t rely on a UGA-hosted webpage</a:t>
            </a:r>
          </a:p>
          <a:p>
            <a:pPr lvl="1"/>
            <a:r>
              <a:rPr lang="en-US" dirty="0"/>
              <a:t>little control over content, appearance</a:t>
            </a:r>
          </a:p>
          <a:p>
            <a:pPr lvl="1"/>
            <a:r>
              <a:rPr lang="en-US" dirty="0"/>
              <a:t>can’t host PDFs and other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domain name will costs money</a:t>
            </a:r>
          </a:p>
          <a:p>
            <a:pPr lvl="1"/>
            <a:r>
              <a:rPr lang="en-US" dirty="0"/>
              <a:t>but only (as little as) $10/year</a:t>
            </a:r>
          </a:p>
          <a:p>
            <a:pPr lvl="1"/>
            <a:r>
              <a:rPr lang="en-US" dirty="0"/>
              <a:t>domains.google.com</a:t>
            </a:r>
          </a:p>
          <a:p>
            <a:pPr lvl="1"/>
            <a:r>
              <a:rPr lang="en-US" dirty="0"/>
              <a:t>go from somesite.com/yourname to yourname.com</a:t>
            </a:r>
          </a:p>
          <a:p>
            <a:endParaRPr lang="en-US" dirty="0"/>
          </a:p>
          <a:p>
            <a:r>
              <a:rPr lang="en-US" dirty="0"/>
              <a:t>each website has pros and cons</a:t>
            </a:r>
          </a:p>
          <a:p>
            <a:pPr lvl="1"/>
            <a:r>
              <a:rPr lang="en-US" dirty="0"/>
              <a:t>www.websitebuilderexpert.com/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1180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Builders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 dirty="0"/>
              <a:t>Square Space</a:t>
            </a:r>
          </a:p>
          <a:p>
            <a:pPr lvl="1"/>
            <a:r>
              <a:rPr lang="en-US" dirty="0"/>
              <a:t>stunning themes (~40)</a:t>
            </a:r>
          </a:p>
          <a:p>
            <a:pPr lvl="2"/>
            <a:r>
              <a:rPr lang="en-US" dirty="0"/>
              <a:t>interchangeable</a:t>
            </a:r>
          </a:p>
          <a:p>
            <a:pPr lvl="1"/>
            <a:r>
              <a:rPr lang="en-US" dirty="0"/>
              <a:t>mobile friendly</a:t>
            </a:r>
          </a:p>
          <a:p>
            <a:pPr lvl="1"/>
            <a:r>
              <a:rPr lang="en-US" dirty="0"/>
              <a:t>drag-and-drop</a:t>
            </a:r>
          </a:p>
          <a:p>
            <a:pPr lvl="1"/>
            <a:r>
              <a:rPr lang="en-US" dirty="0"/>
              <a:t>built-in blogging</a:t>
            </a:r>
          </a:p>
          <a:p>
            <a:pPr lvl="1"/>
            <a:r>
              <a:rPr lang="en-US" dirty="0">
                <a:hlinkClick r:id="rId3"/>
              </a:rPr>
              <a:t>example</a:t>
            </a:r>
            <a:endParaRPr lang="en-US" dirty="0"/>
          </a:p>
          <a:p>
            <a:pPr lvl="1"/>
            <a:r>
              <a:rPr lang="en-US" dirty="0"/>
              <a:t>$10+/month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WordPress</a:t>
            </a:r>
          </a:p>
          <a:p>
            <a:pPr lvl="1"/>
            <a:r>
              <a:rPr lang="en-US" dirty="0"/>
              <a:t>good themes</a:t>
            </a:r>
          </a:p>
          <a:p>
            <a:pPr lvl="1"/>
            <a:r>
              <a:rPr lang="en-US" dirty="0"/>
              <a:t>primarily blogging </a:t>
            </a:r>
          </a:p>
          <a:p>
            <a:pPr lvl="2"/>
            <a:r>
              <a:rPr lang="en-US" dirty="0"/>
              <a:t>other pages possible</a:t>
            </a:r>
          </a:p>
          <a:p>
            <a:pPr lvl="1"/>
            <a:r>
              <a:rPr lang="en-US" dirty="0"/>
              <a:t>less aesthetics control</a:t>
            </a:r>
          </a:p>
          <a:p>
            <a:pPr lvl="1"/>
            <a:r>
              <a:rPr lang="en-US" dirty="0"/>
              <a:t>slightly more work</a:t>
            </a:r>
          </a:p>
          <a:p>
            <a:pPr lvl="1"/>
            <a:r>
              <a:rPr lang="en-US" dirty="0">
                <a:hlinkClick r:id="rId4"/>
              </a:rPr>
              <a:t>example</a:t>
            </a:r>
            <a:endParaRPr lang="en-US" dirty="0"/>
          </a:p>
          <a:p>
            <a:pPr lvl="1"/>
            <a:r>
              <a:rPr lang="en-US" dirty="0"/>
              <a:t>free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Wix</a:t>
            </a:r>
          </a:p>
          <a:p>
            <a:pPr lvl="1"/>
            <a:r>
              <a:rPr lang="en-US" dirty="0"/>
              <a:t>most popular</a:t>
            </a:r>
          </a:p>
          <a:p>
            <a:pPr lvl="1"/>
            <a:r>
              <a:rPr lang="en-US" dirty="0"/>
              <a:t>500+ themes</a:t>
            </a:r>
          </a:p>
          <a:p>
            <a:pPr lvl="2"/>
            <a:r>
              <a:rPr lang="en-US" dirty="0"/>
              <a:t>stuck with one look</a:t>
            </a:r>
          </a:p>
          <a:p>
            <a:pPr lvl="1"/>
            <a:r>
              <a:rPr lang="en-US" dirty="0"/>
              <a:t>not mobile-friendly out-of-the-box</a:t>
            </a:r>
          </a:p>
          <a:p>
            <a:pPr lvl="1"/>
            <a:r>
              <a:rPr lang="en-US" dirty="0">
                <a:hlinkClick r:id="rId5"/>
              </a:rPr>
              <a:t>example</a:t>
            </a:r>
            <a:endParaRPr lang="en-US" dirty="0"/>
          </a:p>
          <a:p>
            <a:pPr lvl="1"/>
            <a:r>
              <a:rPr lang="en-US" dirty="0"/>
              <a:t>“free”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500" y1="43750" x2="37500" y2="43750"/>
                        <a14:foregroundMark x1="44333" y1="44107" x2="44333" y2="44107"/>
                        <a14:foregroundMark x1="55000" y1="54286" x2="55000" y2="54286"/>
                      </a14:backgroundRemoval>
                    </a14:imgEffect>
                  </a14:imgLayer>
                </a14:imgProps>
              </a:ext>
            </a:extLst>
          </a:blip>
          <a:srcRect l="31413" t="30094" r="30779" b="31010"/>
          <a:stretch/>
        </p:blipFill>
        <p:spPr>
          <a:xfrm>
            <a:off x="1591683" y="4863485"/>
            <a:ext cx="1267771" cy="1217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852" y="4932240"/>
            <a:ext cx="1079803" cy="1079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5247" y="4663892"/>
            <a:ext cx="1416905" cy="14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/>
              <a:t>social media</a:t>
            </a:r>
          </a:p>
          <a:p>
            <a:pPr lvl="1"/>
            <a:r>
              <a:rPr lang="en-US"/>
              <a:t>Academia.edu</a:t>
            </a:r>
          </a:p>
          <a:p>
            <a:pPr lvl="1"/>
            <a:r>
              <a:rPr lang="en-US"/>
              <a:t>ResearchGate</a:t>
            </a:r>
          </a:p>
          <a:p>
            <a:pPr lvl="1"/>
            <a:r>
              <a:rPr lang="en-US"/>
              <a:t>GoogleScholar</a:t>
            </a:r>
          </a:p>
          <a:p>
            <a:pPr lvl="1"/>
            <a:r>
              <a:rPr lang="en-US"/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personal webpage</a:t>
            </a:r>
          </a:p>
          <a:p>
            <a:pPr lvl="1"/>
            <a:r>
              <a:rPr lang="en-US"/>
              <a:t>website builders</a:t>
            </a:r>
          </a:p>
          <a:p>
            <a:pPr lvl="1"/>
            <a:r>
              <a:rPr lang="en-US"/>
              <a:t>build from scratch</a:t>
            </a:r>
          </a:p>
          <a:p>
            <a:pPr lvl="1"/>
            <a:r>
              <a:rPr lang="en-US"/>
              <a:t>what to include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find your community</a:t>
            </a:r>
          </a:p>
          <a:p>
            <a:pPr lvl="1"/>
            <a:r>
              <a:rPr lang="en-US"/>
              <a:t>Twitter</a:t>
            </a:r>
          </a:p>
          <a:p>
            <a:pPr lvl="1"/>
            <a:r>
              <a:rPr lang="en-US"/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Github pages</a:t>
            </a:r>
          </a:p>
          <a:p>
            <a:pPr lvl="1"/>
            <a:r>
              <a:rPr lang="en-US" dirty="0"/>
              <a:t>need to be a bit tech-savvy</a:t>
            </a:r>
          </a:p>
          <a:p>
            <a:pPr lvl="1"/>
            <a:r>
              <a:rPr lang="en-US" dirty="0"/>
              <a:t>Jekyll, CSS, Markdown</a:t>
            </a:r>
          </a:p>
          <a:p>
            <a:pPr lvl="1"/>
            <a:r>
              <a:rPr lang="en-US" dirty="0"/>
              <a:t>complete control</a:t>
            </a:r>
          </a:p>
          <a:p>
            <a:pPr lvl="1"/>
            <a:r>
              <a:rPr lang="en-US" dirty="0"/>
              <a:t>not as easily googleable</a:t>
            </a:r>
          </a:p>
          <a:p>
            <a:pPr lvl="1"/>
            <a:r>
              <a:rPr lang="en-US" dirty="0">
                <a:hlinkClick r:id="rId3"/>
              </a:rPr>
              <a:t>example</a:t>
            </a:r>
            <a:endParaRPr lang="en-US" dirty="0"/>
          </a:p>
          <a:p>
            <a:pPr lvl="1"/>
            <a:r>
              <a:rPr lang="en-US" dirty="0"/>
              <a:t>free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Resources for learning how</a:t>
            </a:r>
          </a:p>
          <a:p>
            <a:pPr lvl="1"/>
            <a:r>
              <a:rPr lang="en-US" dirty="0"/>
              <a:t>programminghistorian.org</a:t>
            </a:r>
          </a:p>
          <a:p>
            <a:pPr lvl="2"/>
            <a:r>
              <a:rPr lang="en-US" dirty="0"/>
              <a:t>Lessons: Building Static Sites with Jekyll Github Pages</a:t>
            </a:r>
          </a:p>
          <a:p>
            <a:pPr lvl="1"/>
            <a:r>
              <a:rPr lang="en-US" dirty="0"/>
              <a:t>Lynda.com (free through UGA!)</a:t>
            </a:r>
          </a:p>
          <a:p>
            <a:pPr lvl="2"/>
            <a:r>
              <a:rPr lang="en-US" dirty="0"/>
              <a:t>Jekyll for Web Designers (4½ hours)</a:t>
            </a:r>
          </a:p>
          <a:p>
            <a:pPr lvl="2"/>
            <a:r>
              <a:rPr lang="en-US" dirty="0"/>
              <a:t>CSS: Core Concepts (9 hours)</a:t>
            </a:r>
          </a:p>
          <a:p>
            <a:pPr lvl="2"/>
            <a:r>
              <a:rPr lang="en-US" dirty="0"/>
              <a:t>CSS: Page Layours (9 hours)</a:t>
            </a:r>
          </a:p>
          <a:p>
            <a:pPr lvl="1"/>
            <a:r>
              <a:rPr lang="en-US" dirty="0"/>
              <a:t>www.codecademy.com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523667" y="4450371"/>
            <a:ext cx="1193924" cy="11939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90" y="1192141"/>
            <a:ext cx="5147456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essential components</a:t>
            </a:r>
          </a:p>
          <a:p>
            <a:pPr lvl="1"/>
            <a:r>
              <a:rPr lang="en-US" dirty="0"/>
              <a:t>short bio</a:t>
            </a:r>
          </a:p>
          <a:p>
            <a:pPr lvl="1"/>
            <a:r>
              <a:rPr lang="en-US" dirty="0"/>
              <a:t>recent photo</a:t>
            </a:r>
          </a:p>
          <a:p>
            <a:pPr lvl="1"/>
            <a:r>
              <a:rPr lang="en-US" dirty="0"/>
              <a:t>interests</a:t>
            </a:r>
          </a:p>
          <a:p>
            <a:pPr lvl="1"/>
            <a:r>
              <a:rPr lang="en-US" dirty="0"/>
              <a:t>teaching materials</a:t>
            </a:r>
          </a:p>
          <a:p>
            <a:pPr lvl="1"/>
            <a:r>
              <a:rPr lang="en-US" dirty="0"/>
              <a:t>contact</a:t>
            </a:r>
          </a:p>
          <a:p>
            <a:pPr lvl="1"/>
            <a:r>
              <a:rPr lang="en-US" dirty="0"/>
              <a:t>brief CV</a:t>
            </a:r>
          </a:p>
          <a:p>
            <a:pPr lvl="1"/>
            <a:endParaRPr lang="en-US" dirty="0"/>
          </a:p>
          <a:p>
            <a:r>
              <a:rPr lang="en-US" dirty="0"/>
              <a:t>optional material</a:t>
            </a:r>
          </a:p>
          <a:p>
            <a:pPr lvl="1"/>
            <a:r>
              <a:rPr lang="en-US" dirty="0"/>
              <a:t>full CV</a:t>
            </a:r>
          </a:p>
          <a:p>
            <a:pPr lvl="1"/>
            <a:r>
              <a:rPr lang="en-US" dirty="0"/>
              <a:t>personal interests/hobbies</a:t>
            </a:r>
          </a:p>
          <a:p>
            <a:pPr lvl="1"/>
            <a:endParaRPr lang="en-US" dirty="0"/>
          </a:p>
          <a:p>
            <a:r>
              <a:rPr lang="en-US" dirty="0"/>
              <a:t>blog</a:t>
            </a:r>
          </a:p>
          <a:p>
            <a:pPr lvl="1"/>
            <a:r>
              <a:rPr lang="en-US" dirty="0"/>
              <a:t>shameless self-promotion</a:t>
            </a:r>
          </a:p>
          <a:p>
            <a:pPr lvl="1"/>
            <a:r>
              <a:rPr lang="en-US" dirty="0"/>
              <a:t>works in progress (not final results yet)</a:t>
            </a:r>
          </a:p>
          <a:p>
            <a:pPr lvl="1"/>
            <a:r>
              <a:rPr lang="en-US" dirty="0"/>
              <a:t>commenting on others’ work</a:t>
            </a:r>
          </a:p>
          <a:p>
            <a:pPr lvl="1"/>
            <a:r>
              <a:rPr lang="en-US" dirty="0"/>
              <a:t>community outreach</a:t>
            </a:r>
          </a:p>
          <a:p>
            <a:pPr lvl="1"/>
            <a:r>
              <a:rPr lang="en-US" dirty="0"/>
              <a:t>event promotion</a:t>
            </a:r>
          </a:p>
          <a:p>
            <a:pPr lvl="1"/>
            <a:r>
              <a:rPr lang="en-US" dirty="0"/>
              <a:t>explain your work to laypeople</a:t>
            </a:r>
          </a:p>
          <a:p>
            <a:endParaRPr lang="en-US" dirty="0"/>
          </a:p>
          <a:p>
            <a:r>
              <a:rPr lang="en-US" dirty="0"/>
              <a:t>again, consider buying a domain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Include?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8514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tracks everything you’d ever want</a:t>
            </a:r>
          </a:p>
          <a:p>
            <a:r>
              <a:rPr lang="en-US" dirty="0"/>
              <a:t>takes some computer know-how </a:t>
            </a:r>
          </a:p>
          <a:p>
            <a:endParaRPr lang="en-US"/>
          </a:p>
          <a:p>
            <a:r>
              <a:rPr lang="en-US">
                <a:hlinkClick r:id="rId2"/>
              </a:rPr>
              <a:t>live demonstration </a:t>
            </a:r>
            <a:r>
              <a:rPr lang="en-US"/>
              <a:t>(and shameless self-promotion…)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5311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Academia.edu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GoogleScholar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personal webpage</a:t>
            </a:r>
          </a:p>
          <a:p>
            <a:pPr lvl="1"/>
            <a:r>
              <a:rPr lang="en-US"/>
              <a:t>website builders</a:t>
            </a:r>
          </a:p>
          <a:p>
            <a:pPr lvl="1"/>
            <a:r>
              <a:rPr lang="en-US"/>
              <a:t>build from scratch</a:t>
            </a:r>
          </a:p>
          <a:p>
            <a:pPr lvl="1"/>
            <a:r>
              <a:rPr lang="en-US"/>
              <a:t>what to include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1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Academia.edu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GoogleScholar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find your community</a:t>
            </a:r>
          </a:p>
          <a:p>
            <a:pPr lvl="1"/>
            <a:r>
              <a:rPr lang="en-US"/>
              <a:t>Twitter</a:t>
            </a:r>
          </a:p>
          <a:p>
            <a:pPr lvl="1"/>
            <a:r>
              <a:rPr lang="en-US"/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listservs</a:t>
            </a:r>
          </a:p>
          <a:p>
            <a:pPr lvl="1"/>
            <a:r>
              <a:rPr lang="en-US"/>
              <a:t>digital humanities</a:t>
            </a:r>
          </a:p>
          <a:p>
            <a:pPr lvl="1"/>
            <a:r>
              <a:rPr lang="en-US"/>
              <a:t>Slavic and East European Languages and Literatures List</a:t>
            </a:r>
          </a:p>
          <a:p>
            <a:pPr lvl="1"/>
            <a:r>
              <a:rPr lang="en-US"/>
              <a:t>SOCNET: The Social Networks Listserv</a:t>
            </a:r>
          </a:p>
          <a:p>
            <a:endParaRPr lang="en-US"/>
          </a:p>
          <a:p>
            <a:r>
              <a:rPr lang="en-US"/>
              <a:t>coffee breaks at conferences</a:t>
            </a:r>
          </a:p>
          <a:p>
            <a:endParaRPr lang="en-US"/>
          </a:p>
          <a:p>
            <a:r>
              <a:rPr lang="en-US"/>
              <a:t>Slack, Reddit,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Hidden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Find your community</a:t>
            </a:r>
          </a:p>
        </p:txBody>
      </p:sp>
    </p:spTree>
    <p:extLst>
      <p:ext uri="{BB962C8B-B14F-4D97-AF65-F5344CB8AC3E}">
        <p14:creationId xmlns:p14="http://schemas.microsoft.com/office/powerpoint/2010/main" val="18994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381297" cy="4779256"/>
          </a:xfrm>
        </p:spPr>
        <p:txBody>
          <a:bodyPr numCol="1"/>
          <a:lstStyle/>
          <a:p>
            <a:r>
              <a:rPr lang="en-US" dirty="0"/>
              <a:t>say what you want, Twitter is useful</a:t>
            </a:r>
          </a:p>
          <a:p>
            <a:endParaRPr lang="en-US" dirty="0"/>
          </a:p>
          <a:p>
            <a:r>
              <a:rPr lang="en-US" dirty="0"/>
              <a:t>what do researchers use Twitter for?</a:t>
            </a:r>
          </a:p>
          <a:p>
            <a:pPr lvl="1"/>
            <a:r>
              <a:rPr lang="en-US" dirty="0"/>
              <a:t>news, announcements</a:t>
            </a:r>
          </a:p>
          <a:p>
            <a:pPr lvl="1"/>
            <a:r>
              <a:rPr lang="en-US" dirty="0"/>
              <a:t>collaboration opportunities</a:t>
            </a:r>
          </a:p>
          <a:p>
            <a:pPr lvl="1"/>
            <a:r>
              <a:rPr lang="en-US" dirty="0"/>
              <a:t>works in progress via blog posts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slides, handouts</a:t>
            </a:r>
          </a:p>
          <a:p>
            <a:pPr lvl="1"/>
            <a:r>
              <a:rPr lang="en-US" dirty="0"/>
              <a:t>fun conversations</a:t>
            </a:r>
          </a:p>
          <a:p>
            <a:pPr lvl="1"/>
            <a:r>
              <a:rPr lang="en-US" dirty="0"/>
              <a:t>other cool stuff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Find your community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73"/>
            <a:ext cx="841749" cy="841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43" y="1131341"/>
            <a:ext cx="4727409" cy="540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26" y="1033772"/>
            <a:ext cx="4727409" cy="5407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31" y="1230953"/>
            <a:ext cx="4714630" cy="5392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64" y="1100488"/>
            <a:ext cx="4385497" cy="5377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49" y="946670"/>
            <a:ext cx="7049451" cy="5961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66" y="1150278"/>
            <a:ext cx="4465810" cy="53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7075055" cy="4779256"/>
          </a:xfrm>
        </p:spPr>
        <p:txBody>
          <a:bodyPr/>
          <a:lstStyle/>
          <a:p>
            <a:r>
              <a:rPr lang="en-US"/>
              <a:t>Sounds lame, but it’s actually awesome</a:t>
            </a:r>
          </a:p>
          <a:p>
            <a:pPr lvl="1"/>
            <a:r>
              <a:rPr lang="en-US"/>
              <a:t>spread info and your name</a:t>
            </a:r>
          </a:p>
          <a:p>
            <a:pPr lvl="1"/>
            <a:r>
              <a:rPr lang="en-US"/>
              <a:t>follow conferences you can’t attend</a:t>
            </a:r>
          </a:p>
          <a:p>
            <a:pPr lvl="1"/>
            <a:r>
              <a:rPr lang="en-US"/>
              <a:t>inside jokes and side conversations</a:t>
            </a:r>
          </a:p>
          <a:p>
            <a:r>
              <a:rPr lang="en-US"/>
              <a:t>what to say?</a:t>
            </a:r>
          </a:p>
          <a:p>
            <a:pPr lvl="1"/>
            <a:r>
              <a:rPr lang="en-US"/>
              <a:t>find and use the conference hashtag</a:t>
            </a:r>
          </a:p>
          <a:p>
            <a:pPr lvl="1"/>
            <a:r>
              <a:rPr lang="en-US"/>
              <a:t>up next, results, photos of charts, anecdotes, cool quotes</a:t>
            </a:r>
          </a:p>
          <a:p>
            <a:pPr lvl="1"/>
            <a:r>
              <a:rPr lang="en-US"/>
              <a:t>your own commentary (make it clear though)</a:t>
            </a:r>
          </a:p>
          <a:p>
            <a:r>
              <a:rPr lang="en-US"/>
              <a:t>Resources</a:t>
            </a:r>
          </a:p>
          <a:p>
            <a:pPr lvl="1"/>
            <a:r>
              <a:rPr lang="en-US" sz="1600"/>
              <a:t>https://rctatman.github.io/Livetweeting-Guide/</a:t>
            </a:r>
          </a:p>
          <a:p>
            <a:pPr lvl="1"/>
            <a:r>
              <a:rPr lang="en-US" sz="1600"/>
              <a:t>http://www.southernfriedscience.com/how-to-live-tweet-a-conference-a-guide-for-conference-organizers-and-twitter-users/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Tweeting Conferences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73" y="1993415"/>
            <a:ext cx="4344149" cy="3785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48" y="1881438"/>
            <a:ext cx="4329900" cy="3785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98" y="1333359"/>
            <a:ext cx="4343400" cy="4985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47" y="1346908"/>
            <a:ext cx="4343400" cy="4985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62" y="1736194"/>
            <a:ext cx="4249272" cy="3785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10" y="1116722"/>
            <a:ext cx="4680995" cy="55060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15" y="1192141"/>
            <a:ext cx="5102577" cy="51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Academia.edu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GoogleScholar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find your community</a:t>
            </a:r>
          </a:p>
          <a:p>
            <a:pPr lvl="1"/>
            <a:r>
              <a:rPr lang="en-US"/>
              <a:t>Twitter</a:t>
            </a:r>
          </a:p>
          <a:p>
            <a:pPr lvl="1"/>
            <a:r>
              <a:rPr lang="en-US"/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/>
              <a:t>social media</a:t>
            </a:r>
          </a:p>
          <a:p>
            <a:pPr lvl="1"/>
            <a:r>
              <a:rPr lang="en-US"/>
              <a:t>Academia.edu</a:t>
            </a:r>
          </a:p>
          <a:p>
            <a:pPr lvl="1"/>
            <a:r>
              <a:rPr lang="en-US"/>
              <a:t>ResearchGate</a:t>
            </a:r>
          </a:p>
          <a:p>
            <a:pPr lvl="1"/>
            <a:r>
              <a:rPr lang="en-US"/>
              <a:t>GoogleScholar</a:t>
            </a:r>
          </a:p>
          <a:p>
            <a:pPr lvl="1"/>
            <a:r>
              <a:rPr lang="en-US"/>
              <a:t>others</a:t>
            </a:r>
          </a:p>
          <a:p>
            <a:r>
              <a:rPr lang="en-US"/>
              <a:t>Todo:</a:t>
            </a:r>
          </a:p>
          <a:p>
            <a:pPr lvl="1"/>
            <a:r>
              <a:rPr lang="en-US"/>
              <a:t>look at what others your field are doing</a:t>
            </a:r>
          </a:p>
          <a:p>
            <a:pPr lvl="1"/>
            <a:r>
              <a:rPr lang="en-US"/>
              <a:t>consider your moral issues</a:t>
            </a:r>
          </a:p>
          <a:p>
            <a:pPr lvl="1"/>
            <a:r>
              <a:rPr lang="en-US"/>
              <a:t>find a homebase and link other sites to that</a:t>
            </a:r>
          </a:p>
          <a:p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r>
              <a:rPr lang="en-US"/>
              <a:t>computer skills</a:t>
            </a:r>
          </a:p>
          <a:p>
            <a:pPr lvl="1"/>
            <a:r>
              <a:rPr lang="en-US"/>
              <a:t>time investment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r>
              <a:rPr lang="en-US"/>
              <a:t>ask around for the secret niches</a:t>
            </a:r>
          </a:p>
          <a:p>
            <a:pPr lvl="1"/>
            <a:r>
              <a:rPr lang="en-US"/>
              <a:t>contribute</a:t>
            </a:r>
          </a:p>
          <a:p>
            <a:pPr lvl="1"/>
            <a:r>
              <a:rPr lang="en-US"/>
              <a:t>twitter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/>
              <a:t>social media</a:t>
            </a:r>
          </a:p>
          <a:p>
            <a:pPr lvl="1"/>
            <a:r>
              <a:rPr lang="en-US"/>
              <a:t>Academia.edu</a:t>
            </a:r>
          </a:p>
          <a:p>
            <a:pPr lvl="1"/>
            <a:r>
              <a:rPr lang="en-US"/>
              <a:t>ResearchGate</a:t>
            </a:r>
          </a:p>
          <a:p>
            <a:pPr lvl="1"/>
            <a:r>
              <a:rPr lang="en-US"/>
              <a:t>GoogleScholar</a:t>
            </a:r>
          </a:p>
          <a:p>
            <a:pPr lvl="1"/>
            <a:r>
              <a:rPr lang="en-US"/>
              <a:t>others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pPr lvl="1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7795491" cy="4779256"/>
          </a:xfrm>
        </p:spPr>
        <p:txBody>
          <a:bodyPr/>
          <a:lstStyle/>
          <a:p>
            <a:r>
              <a:rPr lang="en-US" dirty="0"/>
              <a:t>ImpactStory’s 30-Day Impact Challenge</a:t>
            </a:r>
          </a:p>
          <a:p>
            <a:pPr lvl="1"/>
            <a:r>
              <a:rPr lang="en-US" dirty="0"/>
              <a:t>series of blog posts</a:t>
            </a:r>
          </a:p>
          <a:p>
            <a:pPr lvl="1"/>
            <a:r>
              <a:rPr lang="en-US" dirty="0"/>
              <a:t>available as a (200+ page) pdf</a:t>
            </a:r>
          </a:p>
          <a:p>
            <a:pPr lvl="2"/>
            <a:r>
              <a:rPr lang="en-US" dirty="0"/>
              <a:t>http://blog.impactstory.org/research-impact-challenge-ebook/</a:t>
            </a:r>
          </a:p>
          <a:p>
            <a:pPr lvl="1"/>
            <a:r>
              <a:rPr lang="en-US" dirty="0"/>
              <a:t>very thorough and detailed</a:t>
            </a:r>
          </a:p>
          <a:p>
            <a:pPr lvl="1"/>
            <a:r>
              <a:rPr lang="en-US" dirty="0"/>
              <a:t>highly recommended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14" y="1049252"/>
            <a:ext cx="4153075" cy="53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 spcCol="914400">
            <a:normAutofit lnSpcReduction="10000"/>
          </a:bodyPr>
          <a:lstStyle/>
          <a:p>
            <a:r>
              <a:rPr lang="en-US" sz="1400"/>
              <a:t>Social Media</a:t>
            </a:r>
          </a:p>
          <a:p>
            <a:pPr lvl="1"/>
            <a:r>
              <a:rPr lang="en-US" sz="1400"/>
              <a:t>Academia.edu</a:t>
            </a:r>
          </a:p>
          <a:p>
            <a:pPr lvl="1"/>
            <a:r>
              <a:rPr lang="en-US" sz="1400"/>
              <a:t>ResearchGate.net</a:t>
            </a:r>
          </a:p>
          <a:p>
            <a:pPr lvl="1"/>
            <a:r>
              <a:rPr lang="en-US" sz="1400"/>
              <a:t>scholar.google.com</a:t>
            </a:r>
          </a:p>
          <a:p>
            <a:pPr lvl="1">
              <a:tabLst>
                <a:tab pos="4738688" algn="l"/>
              </a:tabLst>
            </a:pPr>
            <a:r>
              <a:rPr lang="en-US" sz="1400"/>
              <a:t>ImpactStory.org</a:t>
            </a:r>
          </a:p>
          <a:p>
            <a:pPr lvl="2"/>
            <a:r>
              <a:rPr lang="en-US" sz="1200" dirty="0"/>
              <a:t>http://blog.impactstory.org/research-impact-challenge-ebook/</a:t>
            </a:r>
          </a:p>
          <a:p>
            <a:pPr lvl="1"/>
            <a:r>
              <a:rPr lang="en-US" sz="1400"/>
              <a:t>twitter.com</a:t>
            </a:r>
          </a:p>
          <a:p>
            <a:pPr lvl="2"/>
            <a:r>
              <a:rPr lang="en-US" sz="1200"/>
              <a:t>http://www.southernfriedscience.com/how-to-live-tweet-a-conference-a-guide-for-conference-organizers-and-twitter-users/</a:t>
            </a:r>
          </a:p>
          <a:p>
            <a:pPr lvl="2"/>
            <a:r>
              <a:rPr lang="en-US" sz="1200"/>
              <a:t>https://rctatman.github.io/Livetweeting-Guide/</a:t>
            </a:r>
          </a:p>
          <a:p>
            <a:endParaRPr lang="en-US" sz="1400"/>
          </a:p>
          <a:p>
            <a:r>
              <a:rPr lang="en-US" sz="1400"/>
              <a:t>Websites</a:t>
            </a:r>
          </a:p>
          <a:p>
            <a:pPr lvl="1"/>
            <a:r>
              <a:rPr lang="en-US" sz="1400"/>
              <a:t>SquareSpace.com</a:t>
            </a:r>
          </a:p>
          <a:p>
            <a:pPr lvl="1"/>
            <a:r>
              <a:rPr lang="en-US" sz="1400"/>
              <a:t>WordPress.com</a:t>
            </a:r>
          </a:p>
          <a:p>
            <a:pPr lvl="1"/>
            <a:r>
              <a:rPr lang="en-US" sz="1400"/>
              <a:t>Wix.com</a:t>
            </a:r>
          </a:p>
          <a:p>
            <a:pPr lvl="1"/>
            <a:r>
              <a:rPr lang="en-US" sz="1400"/>
              <a:t>pages.github.com</a:t>
            </a:r>
          </a:p>
          <a:p>
            <a:pPr lvl="1"/>
            <a:r>
              <a:rPr lang="en-US" sz="1400"/>
              <a:t>analytics.google.com</a:t>
            </a:r>
          </a:p>
          <a:p>
            <a:pPr lvl="1"/>
            <a:r>
              <a:rPr lang="en-US" sz="1400" dirty="0"/>
              <a:t>domains.google.com</a:t>
            </a:r>
          </a:p>
          <a:p>
            <a:pPr lvl="1"/>
            <a:endParaRPr lang="en-US" sz="1400"/>
          </a:p>
          <a:p>
            <a:r>
              <a:rPr lang="en-US" sz="1400"/>
              <a:t>Orcid.org</a:t>
            </a:r>
          </a:p>
          <a:p>
            <a:endParaRPr lang="en-US" sz="1400"/>
          </a:p>
          <a:p>
            <a:r>
              <a:rPr lang="en-US" sz="1400"/>
              <a:t>Resources</a:t>
            </a:r>
          </a:p>
          <a:p>
            <a:pPr lvl="1"/>
            <a:r>
              <a:rPr lang="en-US" sz="1400"/>
              <a:t>WebsiteBuilderExpert.com</a:t>
            </a:r>
          </a:p>
          <a:p>
            <a:pPr lvl="1"/>
            <a:r>
              <a:rPr lang="en-US" sz="1400" dirty="0"/>
              <a:t>programminghistorian.org</a:t>
            </a:r>
          </a:p>
          <a:p>
            <a:pPr lvl="2"/>
            <a:r>
              <a:rPr lang="en-US" sz="1200" dirty="0"/>
              <a:t>http://programminghistorian.org/lessons/building-static-sites-with-jekyll-github-pages</a:t>
            </a:r>
          </a:p>
          <a:p>
            <a:pPr lvl="1"/>
            <a:r>
              <a:rPr lang="en-US" sz="1400" dirty="0"/>
              <a:t>Lynda.com</a:t>
            </a:r>
          </a:p>
          <a:p>
            <a:pPr lvl="2"/>
            <a:r>
              <a:rPr lang="en-US" sz="1100" dirty="0"/>
              <a:t>https://www.lynda.com/Jekyll-tutorials/Jekyll-Web-Designers/383124-2.html </a:t>
            </a:r>
          </a:p>
          <a:p>
            <a:pPr lvl="2"/>
            <a:r>
              <a:rPr lang="en-US" sz="1200" dirty="0"/>
              <a:t>https://www.lynda.com/Web-Interactive-CSS-tutorials/CSS-Core-Concepts/80435-2.html</a:t>
            </a:r>
          </a:p>
          <a:p>
            <a:pPr lvl="2"/>
            <a:r>
              <a:rPr lang="en-US" sz="1200" dirty="0"/>
              <a:t>https://www.lynda.com/Web-Interactive-CSS-training/CSS-Page-Layouts/86003-2.html</a:t>
            </a:r>
          </a:p>
          <a:p>
            <a:pPr lvl="1"/>
            <a:r>
              <a:rPr lang="en-US" sz="1400" dirty="0"/>
              <a:t>www.codecademy.com</a:t>
            </a:r>
          </a:p>
          <a:p>
            <a:pPr lvl="1"/>
            <a:endParaRPr lang="en-US" sz="1400" dirty="0"/>
          </a:p>
          <a:p>
            <a:r>
              <a:rPr lang="en-US" sz="1600" dirty="0"/>
              <a:t>These slides available at</a:t>
            </a:r>
            <a:br>
              <a:rPr lang="en-US" sz="1600" dirty="0"/>
            </a:br>
            <a:r>
              <a:rPr lang="en-US" sz="1600" dirty="0"/>
              <a:t>		joeystanley.com/brand-yourself</a:t>
            </a:r>
            <a:endParaRPr lang="en-US" sz="1600"/>
          </a:p>
          <a:p>
            <a:endParaRPr lang="en-US" sz="1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059055" cy="4779256"/>
          </a:xfrm>
        </p:spPr>
        <p:txBody>
          <a:bodyPr/>
          <a:lstStyle/>
          <a:p>
            <a:r>
              <a:rPr lang="en-US" dirty="0"/>
              <a:t>social networking site for academics</a:t>
            </a:r>
          </a:p>
          <a:p>
            <a:pPr lvl="1"/>
            <a:r>
              <a:rPr lang="en-US" dirty="0"/>
              <a:t>30 million users</a:t>
            </a:r>
          </a:p>
          <a:p>
            <a:pPr lvl="1"/>
            <a:r>
              <a:rPr lang="en-US" dirty="0"/>
              <a:t>“LinkedIn for smart people”</a:t>
            </a:r>
          </a:p>
          <a:p>
            <a:endParaRPr lang="en-US" dirty="0"/>
          </a:p>
          <a:p>
            <a:r>
              <a:rPr lang="en-US" dirty="0"/>
              <a:t>upload your work</a:t>
            </a:r>
          </a:p>
          <a:p>
            <a:pPr lvl="1"/>
            <a:r>
              <a:rPr lang="en-US" dirty="0"/>
              <a:t>CV, papers, slides, posters, links</a:t>
            </a:r>
          </a:p>
          <a:p>
            <a:pPr lvl="1"/>
            <a:r>
              <a:rPr lang="en-US" dirty="0"/>
              <a:t>GoogleScholar picks up on it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time, paper, city, link</a:t>
            </a:r>
          </a:p>
          <a:p>
            <a:pPr lvl="1"/>
            <a:r>
              <a:rPr lang="en-US" dirty="0"/>
              <a:t>weekly summaries</a:t>
            </a:r>
          </a:p>
          <a:p>
            <a:pPr lvl="1"/>
            <a:r>
              <a:rPr lang="en-US" dirty="0"/>
              <a:t>notifications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Main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7" y="1263499"/>
            <a:ext cx="4731743" cy="4946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7" y="1263498"/>
            <a:ext cx="4731743" cy="4946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68" y="1568982"/>
            <a:ext cx="6432721" cy="4020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81" y="1263498"/>
            <a:ext cx="2786293" cy="4960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5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169891" cy="4779256"/>
          </a:xfrm>
        </p:spPr>
        <p:txBody>
          <a:bodyPr/>
          <a:lstStyle/>
          <a:p>
            <a:r>
              <a:rPr lang="en-US" dirty="0"/>
              <a:t>news feed</a:t>
            </a:r>
          </a:p>
          <a:p>
            <a:pPr lvl="1"/>
            <a:r>
              <a:rPr lang="en-US" dirty="0"/>
              <a:t>uploads</a:t>
            </a:r>
          </a:p>
          <a:p>
            <a:pPr lvl="1"/>
            <a:r>
              <a:rPr lang="en-US" dirty="0"/>
              <a:t>recommendations</a:t>
            </a:r>
          </a:p>
          <a:p>
            <a:pPr lvl="1"/>
            <a:r>
              <a:rPr lang="en-US" dirty="0"/>
              <a:t>bookmarks</a:t>
            </a:r>
          </a:p>
          <a:p>
            <a:pPr lvl="1"/>
            <a:r>
              <a:rPr lang="en-US" dirty="0"/>
              <a:t>session activity</a:t>
            </a:r>
          </a:p>
          <a:p>
            <a:pPr lvl="1"/>
            <a:endParaRPr lang="en-US" dirty="0"/>
          </a:p>
          <a:p>
            <a:r>
              <a:rPr lang="en-US" dirty="0"/>
              <a:t>suggested jobs, people, topics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Other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8" y="1346908"/>
            <a:ext cx="4510840" cy="471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47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346908"/>
            <a:ext cx="4400282" cy="47792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readers</a:t>
            </a:r>
          </a:p>
          <a:p>
            <a:pPr lvl="1"/>
            <a:r>
              <a:rPr lang="en-US" dirty="0"/>
              <a:t>who is reading you</a:t>
            </a:r>
          </a:p>
          <a:p>
            <a:pPr lvl="1"/>
            <a:r>
              <a:rPr lang="en-US" dirty="0"/>
              <a:t>institution, job title</a:t>
            </a:r>
          </a:p>
          <a:p>
            <a:pPr lvl="1"/>
            <a:endParaRPr lang="en-US" dirty="0"/>
          </a:p>
          <a:p>
            <a:r>
              <a:rPr lang="en-US" dirty="0"/>
              <a:t>mentions</a:t>
            </a:r>
          </a:p>
          <a:p>
            <a:pPr lvl="1"/>
            <a:r>
              <a:rPr lang="en-US" dirty="0"/>
              <a:t>papers that cite you</a:t>
            </a:r>
          </a:p>
          <a:p>
            <a:pPr lvl="1"/>
            <a:endParaRPr lang="en-US" dirty="0"/>
          </a:p>
          <a:p>
            <a:r>
              <a:rPr lang="en-US" dirty="0"/>
              <a:t>advanced search</a:t>
            </a:r>
          </a:p>
          <a:p>
            <a:pPr lvl="1"/>
            <a:r>
              <a:rPr lang="en-US" dirty="0"/>
              <a:t>search text, keywords, filters</a:t>
            </a:r>
          </a:p>
          <a:p>
            <a:endParaRPr lang="en-US" dirty="0"/>
          </a:p>
          <a:p>
            <a:r>
              <a:rPr lang="en-US" dirty="0"/>
              <a:t>extra analytics</a:t>
            </a:r>
          </a:p>
          <a:p>
            <a:pPr lvl="1"/>
            <a:r>
              <a:rPr lang="en-US" dirty="0"/>
              <a:t>search terms</a:t>
            </a:r>
          </a:p>
          <a:p>
            <a:pPr lvl="1"/>
            <a:r>
              <a:rPr lang="en-US" dirty="0"/>
              <a:t>12-month impact</a:t>
            </a:r>
          </a:p>
          <a:p>
            <a:pPr lvl="1"/>
            <a:r>
              <a:rPr lang="en-US" dirty="0"/>
              <a:t>CV analytics</a:t>
            </a:r>
          </a:p>
          <a:p>
            <a:pPr lvl="1"/>
            <a:endParaRPr lang="en-US" dirty="0"/>
          </a:p>
          <a:p>
            <a:r>
              <a:rPr lang="en-US" dirty="0"/>
              <a:t>$10/month…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Premium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22" y="1192141"/>
            <a:ext cx="6087571" cy="5351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22" y="1193107"/>
            <a:ext cx="6085374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0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uploading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publishing open access</a:t>
                </a:r>
              </a:p>
              <a:p>
                <a:pPr lvl="1"/>
                <a:r>
                  <a:rPr lang="en-US" dirty="0"/>
                  <a:t>can upload anything (like term papers…)</a:t>
                </a:r>
              </a:p>
              <a:p>
                <a:endParaRPr lang="en-US" dirty="0"/>
              </a:p>
              <a:p>
                <a:r>
                  <a:rPr lang="en-US" dirty="0"/>
                  <a:t>it’s for profit and they can sell your data</a:t>
                </a:r>
              </a:p>
              <a:p>
                <a:pPr lvl="1"/>
                <a:r>
                  <a:rPr lang="en-US" dirty="0"/>
                  <a:t>not sure how they got the .edu domain</a:t>
                </a:r>
              </a:p>
              <a:p>
                <a:endParaRPr lang="en-US" dirty="0"/>
              </a:p>
              <a:p>
                <a:r>
                  <a:rPr lang="en-US" dirty="0"/>
                  <a:t>not permanent</a:t>
                </a:r>
              </a:p>
              <a:p>
                <a:pPr lvl="1"/>
                <a:r>
                  <a:rPr lang="en-US" dirty="0"/>
                  <a:t>Take-down notices from publishers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other</a:t>
                </a:r>
              </a:p>
              <a:p>
                <a:pPr lvl="1"/>
                <a:r>
                  <a:rPr lang="en-US" dirty="0"/>
                  <a:t>metadata (like journals titles, conference titles, etc.) not easy to add/view</a:t>
                </a:r>
              </a:p>
              <a:p>
                <a:pPr lvl="1"/>
                <a:r>
                  <a:rPr lang="en-US" dirty="0"/>
                  <a:t>some say it’s only for self-indulgent folks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11" t="-9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Criticisms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0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921829" cy="4779256"/>
          </a:xfrm>
        </p:spPr>
        <p:txBody>
          <a:bodyPr numCol="1"/>
          <a:lstStyle/>
          <a:p>
            <a:r>
              <a:rPr lang="en-US" dirty="0"/>
              <a:t>social networking site for scientists</a:t>
            </a:r>
          </a:p>
          <a:p>
            <a:pPr lvl="1"/>
            <a:r>
              <a:rPr lang="en-US" dirty="0"/>
              <a:t>9 million users </a:t>
            </a:r>
          </a:p>
          <a:p>
            <a:pPr lvl="1"/>
            <a:r>
              <a:rPr lang="en-US" dirty="0"/>
              <a:t>more international</a:t>
            </a:r>
          </a:p>
          <a:p>
            <a:endParaRPr lang="en-US" dirty="0"/>
          </a:p>
          <a:p>
            <a:r>
              <a:rPr lang="en-US" dirty="0"/>
              <a:t>lots of overlap with Academia.edu</a:t>
            </a:r>
          </a:p>
          <a:p>
            <a:pPr lvl="1"/>
            <a:r>
              <a:rPr lang="en-US" dirty="0"/>
              <a:t>upload papers</a:t>
            </a:r>
          </a:p>
          <a:p>
            <a:pPr lvl="1"/>
            <a:r>
              <a:rPr lang="en-US" dirty="0"/>
              <a:t>follow people and interests</a:t>
            </a:r>
          </a:p>
          <a:p>
            <a:pPr lvl="1"/>
            <a:r>
              <a:rPr lang="en-US" dirty="0"/>
              <a:t>collaboration, feedback, commenting</a:t>
            </a:r>
          </a:p>
          <a:p>
            <a:pPr lvl="1"/>
            <a:endParaRPr lang="en-US" dirty="0"/>
          </a:p>
          <a:p>
            <a:r>
              <a:rPr lang="en-US" dirty="0"/>
              <a:t>networks based on citations, co-authors</a:t>
            </a:r>
          </a:p>
          <a:p>
            <a:pPr lvl="1"/>
            <a:r>
              <a:rPr lang="en-US" dirty="0"/>
              <a:t>more people-based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850"/>
            <a:ext cx="829872" cy="829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8" y="1248079"/>
            <a:ext cx="5828428" cy="50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similar to Academia.edu</a:t>
            </a:r>
          </a:p>
          <a:p>
            <a:pPr lvl="1"/>
            <a:r>
              <a:rPr lang="en-US" dirty="0"/>
              <a:t>institutions instead of cities</a:t>
            </a:r>
          </a:p>
          <a:p>
            <a:pPr lvl="1"/>
            <a:r>
              <a:rPr lang="en-US" dirty="0"/>
              <a:t>number of citations</a:t>
            </a:r>
          </a:p>
          <a:p>
            <a:endParaRPr lang="en-US" dirty="0"/>
          </a:p>
          <a:p>
            <a:r>
              <a:rPr lang="en-US" dirty="0"/>
              <a:t>criticisms</a:t>
            </a:r>
          </a:p>
          <a:p>
            <a:pPr lvl="1"/>
            <a:r>
              <a:rPr lang="en-US" dirty="0"/>
              <a:t>borderline spam </a:t>
            </a:r>
          </a:p>
          <a:p>
            <a:pPr lvl="1"/>
            <a:r>
              <a:rPr lang="en-US" dirty="0"/>
              <a:t>spam invites to your co-authors</a:t>
            </a:r>
          </a:p>
          <a:p>
            <a:pPr lvl="1"/>
            <a:r>
              <a:rPr lang="en-US" dirty="0"/>
              <a:t>automatically creates full-fledged accounts</a:t>
            </a:r>
          </a:p>
          <a:p>
            <a:pPr lvl="1"/>
            <a:r>
              <a:rPr lang="en-US" dirty="0"/>
              <a:t>questionably-inflated citation counter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850"/>
            <a:ext cx="829872" cy="829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8" y="1248079"/>
            <a:ext cx="5828427" cy="50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ue" id="{0F639B5D-A259-5F45-A821-FF91D2D87FD7}" vid="{EB804BE8-6243-5D46-AE8C-7687964F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 Yourself</Template>
  <TotalTime>3380</TotalTime>
  <Words>1187</Words>
  <Application>Microsoft Macintosh PowerPoint</Application>
  <PresentationFormat>Widescreen</PresentationFormat>
  <Paragraphs>603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Avenir Book</vt:lpstr>
      <vt:lpstr>Calibri</vt:lpstr>
      <vt:lpstr>Cambria Math</vt:lpstr>
      <vt:lpstr>Garamond</vt:lpstr>
      <vt:lpstr>UGA</vt:lpstr>
      <vt:lpstr>PowerPoint Presentation</vt:lpstr>
      <vt:lpstr>Outline</vt:lpstr>
      <vt:lpstr>Outline</vt:lpstr>
      <vt:lpstr>Academia.edu: Main Features</vt:lpstr>
      <vt:lpstr>Academia.edu: Other Features</vt:lpstr>
      <vt:lpstr>Academia.edu: Premium Features</vt:lpstr>
      <vt:lpstr>Academia.edu: Criticisms</vt:lpstr>
      <vt:lpstr>ResearchGate</vt:lpstr>
      <vt:lpstr>ResearchGate</vt:lpstr>
      <vt:lpstr>Google Scholar</vt:lpstr>
      <vt:lpstr>Impact Story</vt:lpstr>
      <vt:lpstr>Others</vt:lpstr>
      <vt:lpstr>Share Your Work</vt:lpstr>
      <vt:lpstr>Profile Fatigue</vt:lpstr>
      <vt:lpstr>Orcid</vt:lpstr>
      <vt:lpstr>Outline</vt:lpstr>
      <vt:lpstr>Outline</vt:lpstr>
      <vt:lpstr>General Information</vt:lpstr>
      <vt:lpstr>Website Builders</vt:lpstr>
      <vt:lpstr>Build from Scratch</vt:lpstr>
      <vt:lpstr>What to Include?</vt:lpstr>
      <vt:lpstr>Google Analytics</vt:lpstr>
      <vt:lpstr>Outline</vt:lpstr>
      <vt:lpstr>Outline</vt:lpstr>
      <vt:lpstr>Other Hidden Places</vt:lpstr>
      <vt:lpstr>Twitter</vt:lpstr>
      <vt:lpstr>Live Tweeting Conferences</vt:lpstr>
      <vt:lpstr>Outline</vt:lpstr>
      <vt:lpstr>Summary</vt:lpstr>
      <vt:lpstr>Credits</vt:lpstr>
      <vt:lpstr>Links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107</cp:revision>
  <dcterms:created xsi:type="dcterms:W3CDTF">2016-10-24T21:59:38Z</dcterms:created>
  <dcterms:modified xsi:type="dcterms:W3CDTF">2017-04-12T20:03:15Z</dcterms:modified>
</cp:coreProperties>
</file>